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9"/>
  </p:notesMasterIdLst>
  <p:handoutMasterIdLst>
    <p:handoutMasterId r:id="rId20"/>
  </p:handoutMasterIdLst>
  <p:sldIdLst>
    <p:sldId id="256" r:id="rId5"/>
    <p:sldId id="350" r:id="rId6"/>
    <p:sldId id="342" r:id="rId7"/>
    <p:sldId id="352" r:id="rId8"/>
    <p:sldId id="351" r:id="rId9"/>
    <p:sldId id="353" r:id="rId10"/>
    <p:sldId id="354" r:id="rId11"/>
    <p:sldId id="367" r:id="rId12"/>
    <p:sldId id="368" r:id="rId13"/>
    <p:sldId id="358" r:id="rId14"/>
    <p:sldId id="364" r:id="rId15"/>
    <p:sldId id="370" r:id="rId16"/>
    <p:sldId id="369" r:id="rId17"/>
    <p:sldId id="267" r:id="rId18"/>
  </p:sldIdLst>
  <p:sldSz cx="9144000" cy="6858000" type="screen4x3"/>
  <p:notesSz cx="6858000" cy="9144000"/>
  <p:custDataLst>
    <p:tags r:id="rId2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4" clrIdx="0">
    <p:extLst>
      <p:ext uri="{19B8F6BF-5375-455C-9EA6-DF929625EA0E}">
        <p15:presenceInfo xmlns:p15="http://schemas.microsoft.com/office/powerpoint/2012/main" userId="S::Claire.Brooks@cityandguilds.com::045b5ce1-bb15-4c22-aa7e-c7b600949989" providerId="AD"/>
      </p:ext>
    </p:extLst>
  </p:cmAuthor>
  <p:cmAuthor id="2" name="John Cartwright" initials="JC" lastIdx="1" clrIdx="1">
    <p:extLst>
      <p:ext uri="{19B8F6BF-5375-455C-9EA6-DF929625EA0E}">
        <p15:presenceInfo xmlns:p15="http://schemas.microsoft.com/office/powerpoint/2012/main" userId="S::John.Cartwright@hartlepoolfe.ac.uk::aab42552-d48d-4c7e-81cd-76fbfe8dfb3c" providerId="AD"/>
      </p:ext>
    </p:extLst>
  </p:cmAuthor>
  <p:cmAuthor id="3" name="Fiona Freel" initials="FF" lastIdx="1" clrIdx="2">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59540"/>
    <p:restoredTop sz="86420"/>
  </p:normalViewPr>
  <p:slideViewPr>
    <p:cSldViewPr showGuides="1">
      <p:cViewPr varScale="1">
        <p:scale>
          <a:sx n="111" d="100"/>
          <a:sy n="111" d="100"/>
        </p:scale>
        <p:origin x="438"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Glover" userId="0654c38050dc99c9" providerId="LiveId" clId="{FE9588D6-AAF6-48EF-941F-647CFEB9DB63}"/>
    <pc:docChg chg="modMainMaster">
      <pc:chgData name="Laura Glover" userId="0654c38050dc99c9" providerId="LiveId" clId="{FE9588D6-AAF6-48EF-941F-647CFEB9DB63}" dt="2025-11-20T10:16:38.877" v="15" actId="20577"/>
      <pc:docMkLst>
        <pc:docMk/>
      </pc:docMkLst>
      <pc:sldMasterChg chg="modSp mod">
        <pc:chgData name="Laura Glover" userId="0654c38050dc99c9" providerId="LiveId" clId="{FE9588D6-AAF6-48EF-941F-647CFEB9DB63}" dt="2025-11-20T10:16:38.877" v="15" actId="20577"/>
        <pc:sldMasterMkLst>
          <pc:docMk/>
          <pc:sldMasterMk cId="0" sldId="2147483651"/>
        </pc:sldMasterMkLst>
        <pc:spChg chg="mod">
          <ac:chgData name="Laura Glover" userId="0654c38050dc99c9" providerId="LiveId" clId="{FE9588D6-AAF6-48EF-941F-647CFEB9DB63}" dt="2025-11-20T10:16:38.877" v="15" actId="20577"/>
          <ac:spMkLst>
            <pc:docMk/>
            <pc:sldMasterMk cId="0" sldId="2147483651"/>
            <ac:spMk id="53259"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11/20/2025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City &amp; </a:t>
            </a:r>
            <a:r>
              <a:rPr lang="en-US" sz="900" baseline="0"/>
              <a:t>Guilds Limited. </a:t>
            </a:r>
            <a:r>
              <a:rPr lang="en-US" sz="900" baseline="0" dirty="0"/>
              <a:t>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1: Employment contracts available in the industry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F4DA-5126-4316-AB10-A8387C8C8E98}"/>
              </a:ext>
            </a:extLst>
          </p:cNvPr>
          <p:cNvSpPr>
            <a:spLocks noGrp="1"/>
          </p:cNvSpPr>
          <p:nvPr>
            <p:ph type="title"/>
          </p:nvPr>
        </p:nvSpPr>
        <p:spPr/>
        <p:txBody>
          <a:bodyPr/>
          <a:lstStyle/>
          <a:p>
            <a:r>
              <a:rPr lang="en-GB" dirty="0"/>
              <a:t>Apprenticeships</a:t>
            </a:r>
          </a:p>
        </p:txBody>
      </p:sp>
      <p:sp>
        <p:nvSpPr>
          <p:cNvPr id="3" name="Content Placeholder 2">
            <a:extLst>
              <a:ext uri="{FF2B5EF4-FFF2-40B4-BE49-F238E27FC236}">
                <a16:creationId xmlns:a16="http://schemas.microsoft.com/office/drawing/2014/main" id="{2D3BE9AA-DC0D-4622-9137-D20560265B0F}"/>
              </a:ext>
            </a:extLst>
          </p:cNvPr>
          <p:cNvSpPr>
            <a:spLocks noGrp="1"/>
          </p:cNvSpPr>
          <p:nvPr>
            <p:ph sz="quarter" idx="10"/>
          </p:nvPr>
        </p:nvSpPr>
        <p:spPr/>
        <p:txBody>
          <a:bodyPr/>
          <a:lstStyle/>
          <a:p>
            <a:r>
              <a:rPr lang="en-GB" dirty="0"/>
              <a:t>An apprenticeship is a system of training a new generation of people in a trade or profession.</a:t>
            </a:r>
          </a:p>
          <a:p>
            <a:r>
              <a:rPr lang="en-GB" dirty="0"/>
              <a:t>As an apprentice the learner will carry out a series of tasks and training that will develop their knowledge skills and behaviours with on-the-job training to accompanying study. </a:t>
            </a:r>
          </a:p>
          <a:p>
            <a:r>
              <a:rPr lang="en-GB" dirty="0"/>
              <a:t>Apprenticeships require the work the apprentices are doing to be validated by an assessor in order to verify the training and development that they are undertaking.</a:t>
            </a:r>
          </a:p>
          <a:p>
            <a:endParaRPr lang="en-GB" dirty="0"/>
          </a:p>
        </p:txBody>
      </p:sp>
    </p:spTree>
    <p:extLst>
      <p:ext uri="{BB962C8B-B14F-4D97-AF65-F5344CB8AC3E}">
        <p14:creationId xmlns:p14="http://schemas.microsoft.com/office/powerpoint/2010/main" val="3631334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D7DBA-5846-4265-A15D-D95C70033407}"/>
              </a:ext>
            </a:extLst>
          </p:cNvPr>
          <p:cNvSpPr>
            <a:spLocks noGrp="1"/>
          </p:cNvSpPr>
          <p:nvPr>
            <p:ph type="title"/>
          </p:nvPr>
        </p:nvSpPr>
        <p:spPr/>
        <p:txBody>
          <a:bodyPr/>
          <a:lstStyle/>
          <a:p>
            <a:r>
              <a:rPr lang="en-GB" dirty="0"/>
              <a:t>Temporary work/short-term contracts</a:t>
            </a:r>
            <a:br>
              <a:rPr lang="en-GB" dirty="0"/>
            </a:br>
            <a:endParaRPr lang="en-GB" dirty="0"/>
          </a:p>
        </p:txBody>
      </p:sp>
      <p:sp>
        <p:nvSpPr>
          <p:cNvPr id="4" name="Content Placeholder 2">
            <a:extLst>
              <a:ext uri="{FF2B5EF4-FFF2-40B4-BE49-F238E27FC236}">
                <a16:creationId xmlns:a16="http://schemas.microsoft.com/office/drawing/2014/main" id="{B219CB9E-B1B9-40BA-A101-0F064D48A442}"/>
              </a:ext>
            </a:extLst>
          </p:cNvPr>
          <p:cNvSpPr>
            <a:spLocks noGrp="1"/>
          </p:cNvSpPr>
          <p:nvPr>
            <p:ph sz="quarter" idx="10"/>
          </p:nvPr>
        </p:nvSpPr>
        <p:spPr>
          <a:xfrm>
            <a:off x="457200" y="1511300"/>
            <a:ext cx="8229600" cy="4248150"/>
          </a:xfrm>
        </p:spPr>
        <p:txBody>
          <a:bodyPr/>
          <a:lstStyle/>
          <a:p>
            <a:r>
              <a:rPr lang="en-GB" dirty="0"/>
              <a:t>This option gives the employer the flexibility to appoint people as and when they are needed.</a:t>
            </a:r>
          </a:p>
          <a:p>
            <a:r>
              <a:rPr lang="en-GB" dirty="0"/>
              <a:t>Short-term contracts occur on smaller projects or for specific tasks. For example, if a housing site needs some labour to swiftly move the project on they will advertise for temporary short-term work. Seasonal work is often available around summer time when additional labour can be required on projects.</a:t>
            </a:r>
          </a:p>
          <a:p>
            <a:r>
              <a:rPr lang="en-GB" dirty="0"/>
              <a:t>Temporary work can give the employer an opportunity to try out someone and also gives the employees the opportunity to try a particular role. In general labouring contract work can occur as temporary work.</a:t>
            </a:r>
          </a:p>
          <a:p>
            <a:r>
              <a:rPr lang="en-GB" dirty="0"/>
              <a:t>On all occasions, tax and NI contributions will have to be deducted.</a:t>
            </a:r>
          </a:p>
        </p:txBody>
      </p:sp>
    </p:spTree>
    <p:extLst>
      <p:ext uri="{BB962C8B-B14F-4D97-AF65-F5344CB8AC3E}">
        <p14:creationId xmlns:p14="http://schemas.microsoft.com/office/powerpoint/2010/main" val="3288777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7D2BA-E50F-4094-849C-600E8EDBAAB6}"/>
              </a:ext>
            </a:extLst>
          </p:cNvPr>
          <p:cNvSpPr>
            <a:spLocks noGrp="1"/>
          </p:cNvSpPr>
          <p:nvPr>
            <p:ph type="title"/>
          </p:nvPr>
        </p:nvSpPr>
        <p:spPr/>
        <p:txBody>
          <a:bodyPr/>
          <a:lstStyle/>
          <a:p>
            <a:r>
              <a:rPr lang="en-GB" dirty="0"/>
              <a:t>Management and supervisor roles</a:t>
            </a:r>
          </a:p>
        </p:txBody>
      </p:sp>
      <p:sp>
        <p:nvSpPr>
          <p:cNvPr id="3" name="Content Placeholder 2">
            <a:extLst>
              <a:ext uri="{FF2B5EF4-FFF2-40B4-BE49-F238E27FC236}">
                <a16:creationId xmlns:a16="http://schemas.microsoft.com/office/drawing/2014/main" id="{D1928925-EE27-446C-9BE0-26EB7D4CF6F1}"/>
              </a:ext>
            </a:extLst>
          </p:cNvPr>
          <p:cNvSpPr>
            <a:spLocks noGrp="1"/>
          </p:cNvSpPr>
          <p:nvPr>
            <p:ph sz="quarter" idx="10"/>
          </p:nvPr>
        </p:nvSpPr>
        <p:spPr/>
        <p:txBody>
          <a:bodyPr/>
          <a:lstStyle/>
          <a:p>
            <a:r>
              <a:rPr lang="en-GB" dirty="0"/>
              <a:t>Working in the construction and built environment sector can be very rewarding. Progression is possible for anyone who shows the right attitude and effort and performs well consistently. </a:t>
            </a:r>
          </a:p>
          <a:p>
            <a:r>
              <a:rPr lang="en-GB" dirty="0"/>
              <a:t>A variety of leadership opportunities exist in the industry, referred to by different names in different organisations. These include: foreman, supervisor, team leader, chargehand, boss, site manager.</a:t>
            </a:r>
          </a:p>
          <a:p>
            <a:r>
              <a:rPr lang="en-GB" dirty="0"/>
              <a:t>Being a manager brings a great deal of responsibility and workers must be ready for more pressure and extra workload. To apply for a management or supervisor role you will normally need to have a significant amount of experience and may be expected to have certain qualifications or accreditations. </a:t>
            </a:r>
          </a:p>
        </p:txBody>
      </p:sp>
    </p:spTree>
    <p:extLst>
      <p:ext uri="{BB962C8B-B14F-4D97-AF65-F5344CB8AC3E}">
        <p14:creationId xmlns:p14="http://schemas.microsoft.com/office/powerpoint/2010/main" val="1454482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text, application, chat or text message&#10;&#10;Description automatically generated">
            <a:extLst>
              <a:ext uri="{FF2B5EF4-FFF2-40B4-BE49-F238E27FC236}">
                <a16:creationId xmlns:a16="http://schemas.microsoft.com/office/drawing/2014/main" id="{4602244A-24D8-44E3-899B-C8128B4650C4}"/>
              </a:ext>
            </a:extLst>
          </p:cNvPr>
          <p:cNvPicPr>
            <a:picLocks noChangeAspect="1"/>
          </p:cNvPicPr>
          <p:nvPr/>
        </p:nvPicPr>
        <p:blipFill rotWithShape="1">
          <a:blip r:embed="rId2"/>
          <a:srcRect l="1228" t="26032" r="53937" b="12021"/>
          <a:stretch/>
        </p:blipFill>
        <p:spPr>
          <a:xfrm>
            <a:off x="2699792" y="1423042"/>
            <a:ext cx="5256584" cy="4533962"/>
          </a:xfrm>
          <a:prstGeom prst="rect">
            <a:avLst/>
          </a:prstGeom>
        </p:spPr>
      </p:pic>
      <p:sp>
        <p:nvSpPr>
          <p:cNvPr id="2" name="Title 1">
            <a:extLst>
              <a:ext uri="{FF2B5EF4-FFF2-40B4-BE49-F238E27FC236}">
                <a16:creationId xmlns:a16="http://schemas.microsoft.com/office/drawing/2014/main" id="{CEE61225-79C5-4EB6-9578-C9D82AE9DBBD}"/>
              </a:ext>
            </a:extLst>
          </p:cNvPr>
          <p:cNvSpPr>
            <a:spLocks noGrp="1"/>
          </p:cNvSpPr>
          <p:nvPr>
            <p:ph type="title"/>
          </p:nvPr>
        </p:nvSpPr>
        <p:spPr/>
        <p:txBody>
          <a:bodyPr/>
          <a:lstStyle/>
          <a:p>
            <a:r>
              <a:rPr lang="en-GB" dirty="0"/>
              <a:t>Construction career pathway</a:t>
            </a:r>
          </a:p>
        </p:txBody>
      </p:sp>
    </p:spTree>
    <p:extLst>
      <p:ext uri="{BB962C8B-B14F-4D97-AF65-F5344CB8AC3E}">
        <p14:creationId xmlns:p14="http://schemas.microsoft.com/office/powerpoint/2010/main" val="2649323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6F15B-2654-4F57-9799-ACC4F275767A}"/>
              </a:ext>
            </a:extLst>
          </p:cNvPr>
          <p:cNvSpPr>
            <a:spLocks noGrp="1"/>
          </p:cNvSpPr>
          <p:nvPr>
            <p:ph type="title"/>
          </p:nvPr>
        </p:nvSpPr>
        <p:spPr/>
        <p:txBody>
          <a:bodyPr/>
          <a:lstStyle/>
          <a:p>
            <a:r>
              <a:rPr lang="en-GB" dirty="0"/>
              <a:t>Employment contracts</a:t>
            </a:r>
          </a:p>
        </p:txBody>
      </p:sp>
      <p:sp>
        <p:nvSpPr>
          <p:cNvPr id="3" name="Content Placeholder 2">
            <a:extLst>
              <a:ext uri="{FF2B5EF4-FFF2-40B4-BE49-F238E27FC236}">
                <a16:creationId xmlns:a16="http://schemas.microsoft.com/office/drawing/2014/main" id="{6C590093-1261-4EB5-AEFB-AB8C082E8366}"/>
              </a:ext>
            </a:extLst>
          </p:cNvPr>
          <p:cNvSpPr>
            <a:spLocks noGrp="1"/>
          </p:cNvSpPr>
          <p:nvPr>
            <p:ph sz="quarter" idx="10"/>
          </p:nvPr>
        </p:nvSpPr>
        <p:spPr>
          <a:xfrm>
            <a:off x="457200" y="1512000"/>
            <a:ext cx="4237267" cy="4248000"/>
          </a:xfrm>
        </p:spPr>
        <p:txBody>
          <a:bodyPr/>
          <a:lstStyle/>
          <a:p>
            <a:r>
              <a:rPr lang="en-GB" dirty="0"/>
              <a:t>When taking a job in the construction sector it is important to ensure you have a contract in place.</a:t>
            </a:r>
          </a:p>
          <a:p>
            <a:r>
              <a:rPr lang="en-GB" dirty="0"/>
              <a:t>There are different types of contract used in the construction industry, including permanent and temporary. </a:t>
            </a:r>
          </a:p>
          <a:p>
            <a:r>
              <a:rPr lang="en-GB" dirty="0"/>
              <a:t>A contract is legally binding and should specify information such as your working hours, pay and benefits. Employees need to understand what the terms of the contract are before they accept the job. </a:t>
            </a:r>
          </a:p>
        </p:txBody>
      </p:sp>
      <p:pic>
        <p:nvPicPr>
          <p:cNvPr id="6" name="Picture 5" descr="A picture containing building, person, person, outdoor&#10;&#10;Description automatically generated">
            <a:extLst>
              <a:ext uri="{FF2B5EF4-FFF2-40B4-BE49-F238E27FC236}">
                <a16:creationId xmlns:a16="http://schemas.microsoft.com/office/drawing/2014/main" id="{D18A7504-CA31-4170-B81F-99BE16DC0B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31275" y="1390588"/>
            <a:ext cx="3923928" cy="2497898"/>
          </a:xfrm>
          <a:prstGeom prst="rect">
            <a:avLst/>
          </a:prstGeom>
        </p:spPr>
      </p:pic>
    </p:spTree>
    <p:extLst>
      <p:ext uri="{BB962C8B-B14F-4D97-AF65-F5344CB8AC3E}">
        <p14:creationId xmlns:p14="http://schemas.microsoft.com/office/powerpoint/2010/main" val="1242077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a:xfrm>
            <a:off x="457200" y="1844824"/>
            <a:ext cx="6923112" cy="4248000"/>
          </a:xfrm>
        </p:spPr>
        <p:txBody>
          <a:bodyPr/>
          <a:lstStyle/>
          <a:p>
            <a:r>
              <a:rPr lang="en-GB" dirty="0"/>
              <a:t>A </a:t>
            </a:r>
            <a:r>
              <a:rPr lang="en-GB" b="1" dirty="0"/>
              <a:t>self-employed</a:t>
            </a:r>
            <a:r>
              <a:rPr lang="en-GB" dirty="0"/>
              <a:t> person will not usually have a </a:t>
            </a:r>
            <a:r>
              <a:rPr lang="en-GB" b="1" dirty="0"/>
              <a:t>contract</a:t>
            </a:r>
            <a:r>
              <a:rPr lang="en-GB" dirty="0"/>
              <a:t> of </a:t>
            </a:r>
            <a:r>
              <a:rPr lang="en-GB" b="1" dirty="0"/>
              <a:t>employment</a:t>
            </a:r>
            <a:r>
              <a:rPr lang="en-GB" dirty="0"/>
              <a:t>; they will usually be hired for a certain amount of time. The </a:t>
            </a:r>
            <a:r>
              <a:rPr lang="en-GB" b="1" dirty="0"/>
              <a:t>contract</a:t>
            </a:r>
            <a:r>
              <a:rPr lang="en-GB" dirty="0"/>
              <a:t> that exists between the </a:t>
            </a:r>
            <a:r>
              <a:rPr lang="en-GB" b="1" dirty="0"/>
              <a:t>self-employed</a:t>
            </a:r>
            <a:r>
              <a:rPr lang="en-GB" dirty="0"/>
              <a:t> person and the person or company supplying the work will have a number of rules or conditions set down within it.</a:t>
            </a:r>
          </a:p>
          <a:p>
            <a:r>
              <a:rPr lang="en-GB" dirty="0"/>
              <a:t>A self-employed person will pay their own tax, pension, national insurance and NI contributions and look after their own finances.</a:t>
            </a:r>
          </a:p>
          <a:p>
            <a:endParaRPr lang="en-GB" dirty="0"/>
          </a:p>
        </p:txBody>
      </p:sp>
      <p:sp>
        <p:nvSpPr>
          <p:cNvPr id="4" name="Title 1">
            <a:extLst>
              <a:ext uri="{FF2B5EF4-FFF2-40B4-BE49-F238E27FC236}">
                <a16:creationId xmlns:a16="http://schemas.microsoft.com/office/drawing/2014/main" id="{F53FBC19-CE76-4751-B14E-E907A7CA2936}"/>
              </a:ext>
            </a:extLst>
          </p:cNvPr>
          <p:cNvSpPr txBox="1">
            <a:spLocks/>
          </p:cNvSpPr>
          <p:nvPr/>
        </p:nvSpPr>
        <p:spPr bwMode="auto">
          <a:xfrm>
            <a:off x="457200" y="1196752"/>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dirty="0"/>
              <a:t>Self-employed</a:t>
            </a:r>
          </a:p>
          <a:p>
            <a:endParaRPr lang="en-GB" kern="0" dirty="0"/>
          </a:p>
        </p:txBody>
      </p:sp>
    </p:spTree>
    <p:extLst>
      <p:ext uri="{BB962C8B-B14F-4D97-AF65-F5344CB8AC3E}">
        <p14:creationId xmlns:p14="http://schemas.microsoft.com/office/powerpoint/2010/main" val="691398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3EBB2-4A7C-4863-942E-8271C728B727}"/>
              </a:ext>
            </a:extLst>
          </p:cNvPr>
          <p:cNvSpPr>
            <a:spLocks noGrp="1"/>
          </p:cNvSpPr>
          <p:nvPr>
            <p:ph type="title"/>
          </p:nvPr>
        </p:nvSpPr>
        <p:spPr/>
        <p:txBody>
          <a:bodyPr/>
          <a:lstStyle/>
          <a:p>
            <a:r>
              <a:rPr lang="en-GB" dirty="0"/>
              <a:t>Direct employment by a main contractor</a:t>
            </a:r>
            <a:br>
              <a:rPr lang="en-GB" dirty="0"/>
            </a:br>
            <a:endParaRPr lang="en-GB" dirty="0"/>
          </a:p>
        </p:txBody>
      </p:sp>
      <p:sp>
        <p:nvSpPr>
          <p:cNvPr id="3" name="Content Placeholder 2">
            <a:extLst>
              <a:ext uri="{FF2B5EF4-FFF2-40B4-BE49-F238E27FC236}">
                <a16:creationId xmlns:a16="http://schemas.microsoft.com/office/drawing/2014/main" id="{4E31F0BD-1873-4481-A37D-433D92528499}"/>
              </a:ext>
            </a:extLst>
          </p:cNvPr>
          <p:cNvSpPr>
            <a:spLocks noGrp="1"/>
          </p:cNvSpPr>
          <p:nvPr>
            <p:ph sz="quarter" idx="10"/>
          </p:nvPr>
        </p:nvSpPr>
        <p:spPr/>
        <p:txBody>
          <a:bodyPr/>
          <a:lstStyle/>
          <a:p>
            <a:r>
              <a:rPr lang="en-GB" dirty="0"/>
              <a:t>Direct employment is when a person works as an employee of a company, rather than being employed through an agency. The employer will pay the employee directly and provide a pension contribution and holiday allowance.</a:t>
            </a:r>
          </a:p>
          <a:p>
            <a:endParaRPr lang="en-GB" dirty="0"/>
          </a:p>
        </p:txBody>
      </p:sp>
      <p:pic>
        <p:nvPicPr>
          <p:cNvPr id="6" name="Picture 5" descr="A picture containing person, outdoor, standing&#10;&#10;Description automatically generated">
            <a:extLst>
              <a:ext uri="{FF2B5EF4-FFF2-40B4-BE49-F238E27FC236}">
                <a16:creationId xmlns:a16="http://schemas.microsoft.com/office/drawing/2014/main" id="{15D47A26-426B-410E-A39F-B841E996837E}"/>
              </a:ext>
            </a:extLst>
          </p:cNvPr>
          <p:cNvPicPr>
            <a:picLocks noChangeAspect="1"/>
          </p:cNvPicPr>
          <p:nvPr/>
        </p:nvPicPr>
        <p:blipFill>
          <a:blip r:embed="rId2"/>
          <a:stretch>
            <a:fillRect/>
          </a:stretch>
        </p:blipFill>
        <p:spPr>
          <a:xfrm>
            <a:off x="3707904" y="2894024"/>
            <a:ext cx="4296816" cy="2865976"/>
          </a:xfrm>
          <a:prstGeom prst="rect">
            <a:avLst/>
          </a:prstGeom>
        </p:spPr>
      </p:pic>
    </p:spTree>
    <p:extLst>
      <p:ext uri="{BB962C8B-B14F-4D97-AF65-F5344CB8AC3E}">
        <p14:creationId xmlns:p14="http://schemas.microsoft.com/office/powerpoint/2010/main" val="2882848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477BE-4C6E-4859-A1CA-9D04716FB1A1}"/>
              </a:ext>
            </a:extLst>
          </p:cNvPr>
          <p:cNvSpPr>
            <a:spLocks noGrp="1"/>
          </p:cNvSpPr>
          <p:nvPr>
            <p:ph type="title"/>
          </p:nvPr>
        </p:nvSpPr>
        <p:spPr/>
        <p:txBody>
          <a:bodyPr/>
          <a:lstStyle/>
          <a:p>
            <a:r>
              <a:rPr lang="en-GB" dirty="0"/>
              <a:t>Subcontractor</a:t>
            </a:r>
            <a:br>
              <a:rPr lang="en-GB" dirty="0"/>
            </a:br>
            <a:endParaRPr lang="en-GB" dirty="0"/>
          </a:p>
        </p:txBody>
      </p:sp>
      <p:sp>
        <p:nvSpPr>
          <p:cNvPr id="3" name="Content Placeholder 2">
            <a:extLst>
              <a:ext uri="{FF2B5EF4-FFF2-40B4-BE49-F238E27FC236}">
                <a16:creationId xmlns:a16="http://schemas.microsoft.com/office/drawing/2014/main" id="{55C04BAC-80E4-4F7B-9DC2-947BEE4391B1}"/>
              </a:ext>
            </a:extLst>
          </p:cNvPr>
          <p:cNvSpPr>
            <a:spLocks noGrp="1"/>
          </p:cNvSpPr>
          <p:nvPr>
            <p:ph sz="quarter" idx="10"/>
          </p:nvPr>
        </p:nvSpPr>
        <p:spPr/>
        <p:txBody>
          <a:bodyPr/>
          <a:lstStyle/>
          <a:p>
            <a:r>
              <a:rPr lang="en-GB" dirty="0"/>
              <a:t>A subcontractor is a company or person who a general contractor hires to perform a specific task as part of an overall project and normally pays for services provided to the project. Generally a subcontractor is only employed for part of a large project and moves around between projects.</a:t>
            </a:r>
          </a:p>
          <a:p>
            <a:endParaRPr lang="en-GB" dirty="0"/>
          </a:p>
        </p:txBody>
      </p:sp>
      <p:pic>
        <p:nvPicPr>
          <p:cNvPr id="5" name="Picture 4" descr="A picture containing building, fence, person, person&#10;&#10;Description automatically generated">
            <a:extLst>
              <a:ext uri="{FF2B5EF4-FFF2-40B4-BE49-F238E27FC236}">
                <a16:creationId xmlns:a16="http://schemas.microsoft.com/office/drawing/2014/main" id="{B44ECFC7-200A-4828-952B-2BB01810F33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11960" y="2924944"/>
            <a:ext cx="4650726" cy="3100484"/>
          </a:xfrm>
          <a:prstGeom prst="rect">
            <a:avLst/>
          </a:prstGeom>
        </p:spPr>
      </p:pic>
    </p:spTree>
    <p:extLst>
      <p:ext uri="{BB962C8B-B14F-4D97-AF65-F5344CB8AC3E}">
        <p14:creationId xmlns:p14="http://schemas.microsoft.com/office/powerpoint/2010/main" val="1939848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B90EA-C84C-477E-8BD4-C23773D35CD2}"/>
              </a:ext>
            </a:extLst>
          </p:cNvPr>
          <p:cNvSpPr>
            <a:spLocks noGrp="1"/>
          </p:cNvSpPr>
          <p:nvPr>
            <p:ph type="title"/>
          </p:nvPr>
        </p:nvSpPr>
        <p:spPr/>
        <p:txBody>
          <a:bodyPr/>
          <a:lstStyle/>
          <a:p>
            <a:r>
              <a:rPr lang="en-GB" dirty="0"/>
              <a:t>Specialist contractor</a:t>
            </a:r>
            <a:br>
              <a:rPr lang="en-GB" dirty="0"/>
            </a:br>
            <a:endParaRPr lang="en-GB" dirty="0"/>
          </a:p>
        </p:txBody>
      </p:sp>
      <p:sp>
        <p:nvSpPr>
          <p:cNvPr id="3" name="Content Placeholder 2">
            <a:extLst>
              <a:ext uri="{FF2B5EF4-FFF2-40B4-BE49-F238E27FC236}">
                <a16:creationId xmlns:a16="http://schemas.microsoft.com/office/drawing/2014/main" id="{1989C7B7-4761-42C1-895A-4C88FAB297E9}"/>
              </a:ext>
            </a:extLst>
          </p:cNvPr>
          <p:cNvSpPr>
            <a:spLocks noGrp="1"/>
          </p:cNvSpPr>
          <p:nvPr>
            <p:ph sz="quarter" idx="10"/>
          </p:nvPr>
        </p:nvSpPr>
        <p:spPr/>
        <p:txBody>
          <a:bodyPr/>
          <a:lstStyle/>
          <a:p>
            <a:r>
              <a:rPr lang="en-GB" dirty="0"/>
              <a:t>This is a very broad term to describe a contractor appointed to carry out activities in the development of a building that requires specialist construction knowledge and skills. </a:t>
            </a:r>
          </a:p>
          <a:p>
            <a:r>
              <a:rPr lang="en-GB" dirty="0"/>
              <a:t>For this reason, these contractors are sometimes referred to as 'specialist subcontractors’.</a:t>
            </a:r>
          </a:p>
          <a:p>
            <a:r>
              <a:rPr lang="en-GB" dirty="0"/>
              <a:t>Specialist contractors are classed as a high demand specialist role and may not be as common a role as others. Specialist contractors can include such roles as steel fixers or steel erectors.</a:t>
            </a:r>
          </a:p>
        </p:txBody>
      </p:sp>
    </p:spTree>
    <p:extLst>
      <p:ext uri="{BB962C8B-B14F-4D97-AF65-F5344CB8AC3E}">
        <p14:creationId xmlns:p14="http://schemas.microsoft.com/office/powerpoint/2010/main" val="395344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0F33C-FB09-4040-9323-7CFD0D5A4E43}"/>
              </a:ext>
            </a:extLst>
          </p:cNvPr>
          <p:cNvSpPr>
            <a:spLocks noGrp="1"/>
          </p:cNvSpPr>
          <p:nvPr>
            <p:ph type="title"/>
          </p:nvPr>
        </p:nvSpPr>
        <p:spPr/>
        <p:txBody>
          <a:bodyPr/>
          <a:lstStyle/>
          <a:p>
            <a:r>
              <a:rPr lang="en-GB" dirty="0"/>
              <a:t>Agency work</a:t>
            </a:r>
            <a:br>
              <a:rPr lang="en-GB" dirty="0"/>
            </a:br>
            <a:endParaRPr lang="en-GB" dirty="0"/>
          </a:p>
        </p:txBody>
      </p:sp>
      <p:sp>
        <p:nvSpPr>
          <p:cNvPr id="3" name="Content Placeholder 2">
            <a:extLst>
              <a:ext uri="{FF2B5EF4-FFF2-40B4-BE49-F238E27FC236}">
                <a16:creationId xmlns:a16="http://schemas.microsoft.com/office/drawing/2014/main" id="{4511B55E-C0C1-4A7B-BC9A-FC1AB5EF435C}"/>
              </a:ext>
            </a:extLst>
          </p:cNvPr>
          <p:cNvSpPr>
            <a:spLocks noGrp="1"/>
          </p:cNvSpPr>
          <p:nvPr>
            <p:ph sz="quarter" idx="10"/>
          </p:nvPr>
        </p:nvSpPr>
        <p:spPr>
          <a:xfrm>
            <a:off x="457200" y="1700808"/>
            <a:ext cx="8229600" cy="4918732"/>
          </a:xfrm>
        </p:spPr>
        <p:txBody>
          <a:bodyPr/>
          <a:lstStyle/>
          <a:p>
            <a:r>
              <a:rPr lang="en-GB" dirty="0"/>
              <a:t>You are an agency worker if you have a contract with an agency but you work temporarily for an employer. You might also be called a temp. When you’re working on a job, the employer tells you how you should do your work. </a:t>
            </a:r>
          </a:p>
          <a:p>
            <a:pPr>
              <a:spcBef>
                <a:spcPts val="0"/>
              </a:spcBef>
              <a:spcAft>
                <a:spcPts val="0"/>
              </a:spcAft>
            </a:pPr>
            <a:r>
              <a:rPr lang="en-GB" dirty="0"/>
              <a:t>You are an agency worker if all the following things apply to you:</a:t>
            </a:r>
          </a:p>
          <a:p>
            <a:pPr marL="342900" indent="-342900">
              <a:spcBef>
                <a:spcPts val="0"/>
              </a:spcBef>
              <a:spcAft>
                <a:spcPts val="0"/>
              </a:spcAft>
              <a:buClr>
                <a:srgbClr val="0077E3"/>
              </a:buClr>
              <a:buFont typeface="Arial" panose="020B0604020202020204" pitchFamily="34" charset="0"/>
              <a:buChar char="•"/>
            </a:pPr>
            <a:r>
              <a:rPr lang="en-GB" dirty="0"/>
              <a:t>there is a contract between you and an agency</a:t>
            </a:r>
          </a:p>
          <a:p>
            <a:pPr marL="342900" indent="-342900">
              <a:spcBef>
                <a:spcPts val="0"/>
              </a:spcBef>
              <a:spcAft>
                <a:spcPts val="0"/>
              </a:spcAft>
              <a:buClr>
                <a:srgbClr val="0077E3"/>
              </a:buClr>
              <a:buFont typeface="Arial" panose="020B0604020202020204" pitchFamily="34" charset="0"/>
              <a:buChar char="•"/>
            </a:pPr>
            <a:r>
              <a:rPr lang="en-GB" dirty="0"/>
              <a:t>you are temporarily supplied to an employer by the agency</a:t>
            </a:r>
          </a:p>
          <a:p>
            <a:pPr marL="342900" indent="-342900">
              <a:spcBef>
                <a:spcPts val="0"/>
              </a:spcBef>
              <a:spcAft>
                <a:spcPts val="0"/>
              </a:spcAft>
              <a:buClr>
                <a:srgbClr val="0077E3"/>
              </a:buClr>
              <a:buFont typeface="Arial" panose="020B0604020202020204" pitchFamily="34" charset="0"/>
              <a:buChar char="•"/>
            </a:pPr>
            <a:r>
              <a:rPr lang="en-GB" dirty="0"/>
              <a:t>when you are working on a job your work is controlled by the employer.</a:t>
            </a:r>
          </a:p>
          <a:p>
            <a:pPr>
              <a:spcBef>
                <a:spcPts val="0"/>
              </a:spcBef>
              <a:spcAft>
                <a:spcPts val="0"/>
              </a:spcAft>
            </a:pPr>
            <a:endParaRPr lang="en-GB" dirty="0"/>
          </a:p>
        </p:txBody>
      </p:sp>
    </p:spTree>
    <p:extLst>
      <p:ext uri="{BB962C8B-B14F-4D97-AF65-F5344CB8AC3E}">
        <p14:creationId xmlns:p14="http://schemas.microsoft.com/office/powerpoint/2010/main" val="2452990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F1E5F-CA2E-4910-894A-CE08FBAB9324}"/>
              </a:ext>
            </a:extLst>
          </p:cNvPr>
          <p:cNvSpPr>
            <a:spLocks noGrp="1"/>
          </p:cNvSpPr>
          <p:nvPr>
            <p:ph type="title"/>
          </p:nvPr>
        </p:nvSpPr>
        <p:spPr/>
        <p:txBody>
          <a:bodyPr/>
          <a:lstStyle/>
          <a:p>
            <a:r>
              <a:rPr lang="en-GB" dirty="0"/>
              <a:t>Labouring contracts</a:t>
            </a:r>
          </a:p>
        </p:txBody>
      </p:sp>
      <p:sp>
        <p:nvSpPr>
          <p:cNvPr id="3" name="Content Placeholder 2">
            <a:extLst>
              <a:ext uri="{FF2B5EF4-FFF2-40B4-BE49-F238E27FC236}">
                <a16:creationId xmlns:a16="http://schemas.microsoft.com/office/drawing/2014/main" id="{1B0E8F24-32F4-4F98-9B90-CBE5048AEC05}"/>
              </a:ext>
            </a:extLst>
          </p:cNvPr>
          <p:cNvSpPr>
            <a:spLocks noGrp="1"/>
          </p:cNvSpPr>
          <p:nvPr>
            <p:ph sz="quarter" idx="10"/>
          </p:nvPr>
        </p:nvSpPr>
        <p:spPr>
          <a:xfrm>
            <a:off x="457200" y="1512000"/>
            <a:ext cx="8507288" cy="4248000"/>
          </a:xfrm>
        </p:spPr>
        <p:txBody>
          <a:bodyPr/>
          <a:lstStyle/>
          <a:p>
            <a:r>
              <a:rPr lang="en-GB" dirty="0"/>
              <a:t>A labouring contract can occur when a main construction contractor is seeking general labourers to fulfil duties on a construction site.</a:t>
            </a:r>
          </a:p>
          <a:p>
            <a:r>
              <a:rPr lang="en-GB" dirty="0"/>
              <a:t>Labouring tasks are occasionally less desirable roles in the industry but can still be rewarding. Labouring roles include:</a:t>
            </a:r>
          </a:p>
          <a:p>
            <a:pPr marL="342900" indent="-342900">
              <a:spcBef>
                <a:spcPts val="0"/>
              </a:spcBef>
              <a:spcAft>
                <a:spcPts val="0"/>
              </a:spcAft>
              <a:buClr>
                <a:srgbClr val="0077E3"/>
              </a:buClr>
              <a:buFont typeface="Arial" panose="020B0604020202020204" pitchFamily="34" charset="0"/>
              <a:buChar char="•"/>
            </a:pPr>
            <a:r>
              <a:rPr lang="en-GB" dirty="0"/>
              <a:t>digging/ excavation work</a:t>
            </a:r>
          </a:p>
          <a:p>
            <a:pPr marL="342900" indent="-342900">
              <a:spcBef>
                <a:spcPts val="0"/>
              </a:spcBef>
              <a:spcAft>
                <a:spcPts val="0"/>
              </a:spcAft>
              <a:buClr>
                <a:srgbClr val="0077E3"/>
              </a:buClr>
              <a:buFont typeface="Arial" panose="020B0604020202020204" pitchFamily="34" charset="0"/>
              <a:buChar char="•"/>
            </a:pPr>
            <a:r>
              <a:rPr lang="en-GB" dirty="0"/>
              <a:t>manual work such as fetching and carrying</a:t>
            </a:r>
          </a:p>
          <a:p>
            <a:pPr marL="342900" indent="-342900">
              <a:spcBef>
                <a:spcPts val="0"/>
              </a:spcBef>
              <a:spcAft>
                <a:spcPts val="0"/>
              </a:spcAft>
              <a:buClr>
                <a:srgbClr val="0077E3"/>
              </a:buClr>
              <a:buFont typeface="Arial" panose="020B0604020202020204" pitchFamily="34" charset="0"/>
              <a:buChar char="•"/>
            </a:pPr>
            <a:r>
              <a:rPr lang="en-GB" dirty="0"/>
              <a:t>sweeping up and cleaning</a:t>
            </a:r>
          </a:p>
          <a:p>
            <a:pPr marL="342900" indent="-342900">
              <a:spcBef>
                <a:spcPts val="0"/>
              </a:spcBef>
              <a:spcAft>
                <a:spcPts val="0"/>
              </a:spcAft>
              <a:buClr>
                <a:srgbClr val="0077E3"/>
              </a:buClr>
              <a:buFont typeface="Arial" panose="020B0604020202020204" pitchFamily="34" charset="0"/>
              <a:buChar char="•"/>
            </a:pPr>
            <a:r>
              <a:rPr lang="en-GB" dirty="0"/>
              <a:t>using forklift truck/ telehandler </a:t>
            </a:r>
          </a:p>
          <a:p>
            <a:pPr marL="342900" indent="-342900">
              <a:spcBef>
                <a:spcPts val="0"/>
              </a:spcBef>
              <a:spcAft>
                <a:spcPts val="0"/>
              </a:spcAft>
              <a:buClr>
                <a:srgbClr val="0077E3"/>
              </a:buClr>
              <a:buFont typeface="Arial" panose="020B0604020202020204" pitchFamily="34" charset="0"/>
              <a:buChar char="•"/>
            </a:pPr>
            <a:r>
              <a:rPr lang="en-GB" dirty="0"/>
              <a:t>manual handling operations.</a:t>
            </a:r>
          </a:p>
          <a:p>
            <a:pPr>
              <a:spcBef>
                <a:spcPts val="0"/>
              </a:spcBef>
              <a:spcAft>
                <a:spcPts val="0"/>
              </a:spcAft>
            </a:pPr>
            <a:endParaRPr lang="en-GB" dirty="0"/>
          </a:p>
          <a:p>
            <a:pPr>
              <a:spcBef>
                <a:spcPts val="0"/>
              </a:spcBef>
              <a:spcAft>
                <a:spcPts val="0"/>
              </a:spcAft>
            </a:pPr>
            <a:r>
              <a:rPr lang="en-GB" dirty="0"/>
              <a:t>Labouring work is physically demanding and requires the operative to be physically fit.</a:t>
            </a:r>
          </a:p>
          <a:p>
            <a:endParaRPr lang="en-GB" dirty="0"/>
          </a:p>
        </p:txBody>
      </p:sp>
    </p:spTree>
    <p:extLst>
      <p:ext uri="{BB962C8B-B14F-4D97-AF65-F5344CB8AC3E}">
        <p14:creationId xmlns:p14="http://schemas.microsoft.com/office/powerpoint/2010/main" val="939213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CD03E-1ABD-4AA2-B320-72AB2D633A31}"/>
              </a:ext>
            </a:extLst>
          </p:cNvPr>
          <p:cNvSpPr>
            <a:spLocks noGrp="1"/>
          </p:cNvSpPr>
          <p:nvPr>
            <p:ph type="title"/>
          </p:nvPr>
        </p:nvSpPr>
        <p:spPr/>
        <p:txBody>
          <a:bodyPr/>
          <a:lstStyle/>
          <a:p>
            <a:r>
              <a:rPr lang="en-GB" dirty="0"/>
              <a:t>Maintenance work</a:t>
            </a:r>
          </a:p>
        </p:txBody>
      </p:sp>
      <p:sp>
        <p:nvSpPr>
          <p:cNvPr id="3" name="Content Placeholder 2">
            <a:extLst>
              <a:ext uri="{FF2B5EF4-FFF2-40B4-BE49-F238E27FC236}">
                <a16:creationId xmlns:a16="http://schemas.microsoft.com/office/drawing/2014/main" id="{412A80A4-E5A1-4882-8AC8-426E18D3B709}"/>
              </a:ext>
            </a:extLst>
          </p:cNvPr>
          <p:cNvSpPr>
            <a:spLocks noGrp="1"/>
          </p:cNvSpPr>
          <p:nvPr>
            <p:ph sz="quarter" idx="10"/>
          </p:nvPr>
        </p:nvSpPr>
        <p:spPr/>
        <p:txBody>
          <a:bodyPr/>
          <a:lstStyle/>
          <a:p>
            <a:r>
              <a:rPr lang="en-GB" dirty="0"/>
              <a:t>Maintenance work on a construction site generally requires personnel to be multi talented with a good knowledge of different tasks and to perform a number of duties. However, operatives are not required to be experts.</a:t>
            </a:r>
          </a:p>
          <a:p>
            <a:r>
              <a:rPr lang="en-GB" dirty="0"/>
              <a:t>Maintenance operatives can do a variety of tasks that are generally not considered big enough for a renewal but simply a repair or recondition of a piece of work.</a:t>
            </a:r>
          </a:p>
          <a:p>
            <a:pPr>
              <a:spcBef>
                <a:spcPts val="0"/>
              </a:spcBef>
              <a:spcAft>
                <a:spcPts val="0"/>
              </a:spcAft>
            </a:pPr>
            <a:r>
              <a:rPr lang="en-GB" dirty="0"/>
              <a:t>Maintenance work can include: patch plastering, repointing of brickwork, timber repairs, plumbing repairs, roof tile replacement, unblocking of gutters, socket and switch replacement.</a:t>
            </a:r>
          </a:p>
        </p:txBody>
      </p:sp>
    </p:spTree>
    <p:extLst>
      <p:ext uri="{BB962C8B-B14F-4D97-AF65-F5344CB8AC3E}">
        <p14:creationId xmlns:p14="http://schemas.microsoft.com/office/powerpoint/2010/main" val="40001405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documentManagement/types"/>
    <ds:schemaRef ds:uri="http://www.w3.org/XML/1998/namespace"/>
    <ds:schemaRef ds:uri="http://purl.org/dc/dcmitype/"/>
    <ds:schemaRef ds:uri="http://purl.org/dc/terms/"/>
    <ds:schemaRef ds:uri="http://schemas.microsoft.com/office/2006/metadata/properties"/>
    <ds:schemaRef ds:uri="7d91badd-8922-4db1-9652-4fbca8a6b7df"/>
    <ds:schemaRef ds:uri="http://schemas.openxmlformats.org/package/2006/metadata/core-properties"/>
    <ds:schemaRef ds:uri="1c5831b9-66da-4f16-a409-834213ecdb8e"/>
    <ds:schemaRef ds:uri="http://schemas.microsoft.com/office/infopath/2007/PartnerControls"/>
    <ds:schemaRef ds:uri="http://purl.org/dc/elements/1.1/"/>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5909</TotalTime>
  <Words>962</Words>
  <Application>Microsoft Office PowerPoint</Application>
  <PresentationFormat>On-screen Show (4:3)</PresentationFormat>
  <Paragraphs>56</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ＭＳ Ｐゴシック</vt:lpstr>
      <vt:lpstr>Arial</vt:lpstr>
      <vt:lpstr>Lucida Grande</vt:lpstr>
      <vt:lpstr>Times New Roman</vt:lpstr>
      <vt:lpstr>Default Design</vt:lpstr>
      <vt:lpstr>  PowerPoint 1: Employment contracts available in the industry</vt:lpstr>
      <vt:lpstr>Employment contracts</vt:lpstr>
      <vt:lpstr>PowerPoint Presentation</vt:lpstr>
      <vt:lpstr>Direct employment by a main contractor </vt:lpstr>
      <vt:lpstr>Subcontractor </vt:lpstr>
      <vt:lpstr>Specialist contractor </vt:lpstr>
      <vt:lpstr>Agency work </vt:lpstr>
      <vt:lpstr>Labouring contracts</vt:lpstr>
      <vt:lpstr>Maintenance work</vt:lpstr>
      <vt:lpstr>Apprenticeships</vt:lpstr>
      <vt:lpstr>Temporary work/short-term contracts </vt:lpstr>
      <vt:lpstr>Management and supervisor roles</vt:lpstr>
      <vt:lpstr>Construction career pathway</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Laura Glover</cp:lastModifiedBy>
  <cp:revision>177</cp:revision>
  <dcterms:created xsi:type="dcterms:W3CDTF">2013-05-28T00:38:54Z</dcterms:created>
  <dcterms:modified xsi:type="dcterms:W3CDTF">2025-11-20T10:16:39Z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